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97" r:id="rId5"/>
    <p:sldMasterId id="2147483695" r:id="rId6"/>
    <p:sldMasterId id="2147483684" r:id="rId7"/>
  </p:sldMasterIdLst>
  <p:notesMasterIdLst>
    <p:notesMasterId r:id="rId34"/>
  </p:notesMasterIdLst>
  <p:handoutMasterIdLst>
    <p:handoutMasterId r:id="rId35"/>
  </p:handoutMasterIdLst>
  <p:sldIdLst>
    <p:sldId id="272" r:id="rId8"/>
    <p:sldId id="259" r:id="rId9"/>
    <p:sldId id="269" r:id="rId10"/>
    <p:sldId id="270" r:id="rId11"/>
    <p:sldId id="273" r:id="rId12"/>
    <p:sldId id="261" r:id="rId13"/>
    <p:sldId id="267" r:id="rId14"/>
    <p:sldId id="274" r:id="rId15"/>
    <p:sldId id="288" r:id="rId16"/>
    <p:sldId id="279" r:id="rId17"/>
    <p:sldId id="289" r:id="rId18"/>
    <p:sldId id="280" r:id="rId19"/>
    <p:sldId id="286" r:id="rId20"/>
    <p:sldId id="281" r:id="rId21"/>
    <p:sldId id="278" r:id="rId22"/>
    <p:sldId id="290" r:id="rId23"/>
    <p:sldId id="282" r:id="rId24"/>
    <p:sldId id="285" r:id="rId25"/>
    <p:sldId id="287" r:id="rId26"/>
    <p:sldId id="276" r:id="rId27"/>
    <p:sldId id="277" r:id="rId28"/>
    <p:sldId id="264" r:id="rId29"/>
    <p:sldId id="275" r:id="rId30"/>
    <p:sldId id="283" r:id="rId31"/>
    <p:sldId id="284" r:id="rId32"/>
    <p:sldId id="265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fore the session" id="{9248E0E9-B469-42C5-B521-34DBB63F9E0C}">
          <p14:sldIdLst>
            <p14:sldId id="272"/>
            <p14:sldId id="259"/>
            <p14:sldId id="269"/>
            <p14:sldId id="270"/>
          </p14:sldIdLst>
        </p14:section>
        <p14:section name="The session" id="{9BCE8471-468A-4538-82B3-E4E62B0A593E}">
          <p14:sldIdLst>
            <p14:sldId id="273"/>
            <p14:sldId id="261"/>
            <p14:sldId id="267"/>
          </p14:sldIdLst>
        </p14:section>
        <p14:section name="David" id="{5D3684A1-0EDB-4D1C-808A-7B51ED913581}">
          <p14:sldIdLst>
            <p14:sldId id="274"/>
            <p14:sldId id="288"/>
            <p14:sldId id="279"/>
            <p14:sldId id="289"/>
            <p14:sldId id="280"/>
            <p14:sldId id="286"/>
            <p14:sldId id="281"/>
            <p14:sldId id="278"/>
            <p14:sldId id="290"/>
            <p14:sldId id="282"/>
            <p14:sldId id="285"/>
            <p14:sldId id="287"/>
          </p14:sldIdLst>
        </p14:section>
        <p14:section name="Björn" id="{4EC4AB32-1A67-495E-B37A-227BFFAD288D}">
          <p14:sldIdLst>
            <p14:sldId id="276"/>
            <p14:sldId id="277"/>
            <p14:sldId id="264"/>
          </p14:sldIdLst>
        </p14:section>
        <p14:section name="David" id="{2E4BAFBB-0232-44B1-A8FE-49F538EBBD54}">
          <p14:sldIdLst>
            <p14:sldId id="275"/>
            <p14:sldId id="283"/>
            <p14:sldId id="28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6E"/>
    <a:srgbClr val="346296"/>
    <a:srgbClr val="346297"/>
    <a:srgbClr val="000000"/>
    <a:srgbClr val="3B2B4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03F030-31C2-4474-9B76-78804E58D0F2}" v="21" dt="2025-06-25T12:14:21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21" Type="http://schemas.openxmlformats.org/officeDocument/2006/relationships/slide" Target="slides/slide14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07/07/2025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07/07/2025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tensiontotal.com/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69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AB6F8-A1A6-530F-0949-2158E8DCF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2B409CD-254D-0FC6-1A31-48214DD2FF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E97C4F8-7D2D-604E-34D8-DAAA8596A4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90EABE-80DB-29E6-9648-ACA77AB470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7383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1371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98DC9-CFE6-E049-B769-6D26412845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2A42A8B-B7A1-3F88-FCB5-2788931E8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34BE02-E960-4EA9-1723-B93BE47705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Virus scan, etc. </a:t>
            </a:r>
          </a:p>
          <a:p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err="1">
                <a:hlinkClick r:id="rId3"/>
              </a:rPr>
              <a:t>ExtensionTotal</a:t>
            </a:r>
            <a:r>
              <a:rPr lang="en-US" sz="1200">
                <a:hlinkClick r:id="rId3"/>
              </a:rPr>
              <a:t> | Supply Chain Gateway for Software Marketplaces</a:t>
            </a:r>
            <a:endParaRPr lang="en-US" sz="2400"/>
          </a:p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294914-6014-AF1A-DE63-A5DD1EB367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1670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534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7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72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Check that this is the latest in the master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8217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4856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6115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3647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839206-A81D-4F76-8486-302187992F73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0954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US"/>
              <a:t>MVP, MCP, And lots of other cool titles</a:t>
            </a:r>
          </a:p>
          <a:p>
            <a:pPr lvl="0"/>
            <a:r>
              <a:rPr lang="en-US"/>
              <a:t>Consultant @ Knowledge Factory, Advania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/>
              <a:t>Björn Sundling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image" Target="../media/image7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image" Target="../media/image1.png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8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4BAF5A96-834B-D12C-CB6C-63FE0247752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900" y="6138849"/>
            <a:ext cx="2720050" cy="52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Espace réservé du numéro de diapositive 5">
            <a:extLst>
              <a:ext uri="{FF2B5EF4-FFF2-40B4-BE49-F238E27FC236}">
                <a16:creationId xmlns:a16="http://schemas.microsoft.com/office/drawing/2014/main" id="{2A936ABA-CC1F-7370-0B26-6E2C7BB65AD1}"/>
              </a:ext>
            </a:extLst>
          </p:cNvPr>
          <p:cNvSpPr txBox="1">
            <a:spLocks/>
          </p:cNvSpPr>
          <p:nvPr userDrawn="1"/>
        </p:nvSpPr>
        <p:spPr>
          <a:xfrm>
            <a:off x="4664397" y="6341463"/>
            <a:ext cx="322604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&lt;- Stop supporting this place.</a:t>
            </a:r>
          </a:p>
        </p:txBody>
      </p:sp>
      <p:pic>
        <p:nvPicPr>
          <p:cNvPr id="8" name="Image 10" descr="Une image contenant capture d’écran, ligne, Graphique, Bleu électrique&#10;&#10;Description générée automatiquement">
            <a:extLst>
              <a:ext uri="{FF2B5EF4-FFF2-40B4-BE49-F238E27FC236}">
                <a16:creationId xmlns:a16="http://schemas.microsoft.com/office/drawing/2014/main" id="{AC3D8C2D-1791-CD1F-3B3D-554936267A3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318" y="6397490"/>
            <a:ext cx="290079" cy="296824"/>
          </a:xfrm>
          <a:prstGeom prst="rect">
            <a:avLst/>
          </a:prstGeom>
        </p:spPr>
      </p:pic>
      <p:pic>
        <p:nvPicPr>
          <p:cNvPr id="9" name="Image 11" descr="Une image contenant papillon, Papillons de jour et de nuit, créativité&#10;&#10;Description générée automatiquement">
            <a:extLst>
              <a:ext uri="{FF2B5EF4-FFF2-40B4-BE49-F238E27FC236}">
                <a16:creationId xmlns:a16="http://schemas.microsoft.com/office/drawing/2014/main" id="{84A43AFE-6515-87FA-AEA3-0A15A62A8E2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350760"/>
            <a:ext cx="366914" cy="32198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375EF9C3-E705-9FD1-C500-86368264EC86}"/>
              </a:ext>
            </a:extLst>
          </p:cNvPr>
          <p:cNvSpPr txBox="1">
            <a:spLocks/>
          </p:cNvSpPr>
          <p:nvPr userDrawn="1"/>
        </p:nvSpPr>
        <p:spPr>
          <a:xfrm>
            <a:off x="1196399" y="6329189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@bjompen.com</a:t>
            </a:r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2CE13E3-EB83-54FC-15F0-E3C50865D99F}"/>
              </a:ext>
            </a:extLst>
          </p:cNvPr>
          <p:cNvSpPr txBox="1">
            <a:spLocks/>
          </p:cNvSpPr>
          <p:nvPr userDrawn="1"/>
        </p:nvSpPr>
        <p:spPr>
          <a:xfrm>
            <a:off x="8402129" y="6340478"/>
            <a:ext cx="312145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@sassdawe@infosec.exchange</a:t>
            </a:r>
          </a:p>
        </p:txBody>
      </p:sp>
      <p:pic>
        <p:nvPicPr>
          <p:cNvPr id="12" name="Picture 11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BFE9C61A-4201-AA32-F859-698DC71C2B7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524" y="6429147"/>
            <a:ext cx="227421" cy="2274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4664397" y="6341463"/>
            <a:ext cx="322604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&lt;- Stop supporting this place.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11" name="Image 10" descr="Une image contenant capture d’écran, ligne, Graphique, Bleu électrique&#10;&#10;Description générée automatiquement">
            <a:extLst>
              <a:ext uri="{FF2B5EF4-FFF2-40B4-BE49-F238E27FC236}">
                <a16:creationId xmlns:a16="http://schemas.microsoft.com/office/drawing/2014/main" id="{8F580B04-0A71-F403-17DA-BF3F734827E2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318" y="6397490"/>
            <a:ext cx="290079" cy="296824"/>
          </a:xfrm>
          <a:prstGeom prst="rect">
            <a:avLst/>
          </a:prstGeom>
        </p:spPr>
      </p:pic>
      <p:pic>
        <p:nvPicPr>
          <p:cNvPr id="5" name="Image 4" descr="Une image contenant Police, Graphique, graphisme, capture d’écran&#10;&#10;Description générée automatiquement">
            <a:extLst>
              <a:ext uri="{FF2B5EF4-FFF2-40B4-BE49-F238E27FC236}">
                <a16:creationId xmlns:a16="http://schemas.microsoft.com/office/drawing/2014/main" id="{BEDCEE56-1BA9-8210-7BDF-2455F87929E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716" y="1147469"/>
            <a:ext cx="1169451" cy="227129"/>
          </a:xfrm>
          <a:prstGeom prst="rect">
            <a:avLst/>
          </a:prstGeom>
        </p:spPr>
      </p:pic>
      <p:pic>
        <p:nvPicPr>
          <p:cNvPr id="12" name="Image 11" descr="Une image contenant papillon, Papillons de jour et de nuit, créativité&#10;&#10;Description générée automatiquement">
            <a:extLst>
              <a:ext uri="{FF2B5EF4-FFF2-40B4-BE49-F238E27FC236}">
                <a16:creationId xmlns:a16="http://schemas.microsoft.com/office/drawing/2014/main" id="{B89AEDA2-F59A-5433-7118-03AEE97C39B1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350760"/>
            <a:ext cx="366914" cy="321985"/>
          </a:xfrm>
          <a:prstGeom prst="rect">
            <a:avLst/>
          </a:prstGeom>
        </p:spPr>
      </p:pic>
      <p:sp>
        <p:nvSpPr>
          <p:cNvPr id="13" name="Espace réservé du numéro de diapositive 5">
            <a:extLst>
              <a:ext uri="{FF2B5EF4-FFF2-40B4-BE49-F238E27FC236}">
                <a16:creationId xmlns:a16="http://schemas.microsoft.com/office/drawing/2014/main" id="{C761C765-34C3-E189-9968-770D2DEE2C15}"/>
              </a:ext>
            </a:extLst>
          </p:cNvPr>
          <p:cNvSpPr txBox="1">
            <a:spLocks/>
          </p:cNvSpPr>
          <p:nvPr userDrawn="1"/>
        </p:nvSpPr>
        <p:spPr>
          <a:xfrm>
            <a:off x="1196399" y="6329189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@bjompen.com</a:t>
            </a:r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0F1F0C58-FDA6-D9A2-5FD4-B7DE06C9F337}"/>
              </a:ext>
            </a:extLst>
          </p:cNvPr>
          <p:cNvSpPr txBox="1">
            <a:spLocks/>
          </p:cNvSpPr>
          <p:nvPr userDrawn="1"/>
        </p:nvSpPr>
        <p:spPr>
          <a:xfrm>
            <a:off x="8402129" y="6340478"/>
            <a:ext cx="312145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@sassdawe@infosec.exchange</a:t>
            </a:r>
          </a:p>
        </p:txBody>
      </p:sp>
      <p:pic>
        <p:nvPicPr>
          <p:cNvPr id="6" name="Picture 5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67FA5251-CA9F-A690-50F3-A01F9B34689D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524" y="6429147"/>
            <a:ext cx="227421" cy="2274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12BD2B3-5213-AE89-B245-3E2067844782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>
                <a:latin typeface="Segoe UI" panose="020B0502040204020203" pitchFamily="34" charset="0"/>
                <a:cs typeface="Segoe UI" panose="020B0502040204020203" pitchFamily="34" charset="0"/>
              </a:rPr>
              <a:t>David Sass &amp; Björn Sundling</a:t>
            </a:r>
            <a:endParaRPr lang="en-GB" b="1" i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Connecteur droit 5">
            <a:extLst>
              <a:ext uri="{FF2B5EF4-FFF2-40B4-BE49-F238E27FC236}">
                <a16:creationId xmlns:a16="http://schemas.microsoft.com/office/drawing/2014/main" id="{E9631884-5100-1BA8-2365-47609B2977D7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>
            <a:extLst>
              <a:ext uri="{FF2B5EF4-FFF2-40B4-BE49-F238E27FC236}">
                <a16:creationId xmlns:a16="http://schemas.microsoft.com/office/drawing/2014/main" id="{EC34FE26-AFCF-2A09-DB2E-84FFA4D454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3600" y="267284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DE" sz="6000" b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</a:t>
            </a:r>
            <a:r>
              <a:rPr lang="en-US" sz="6000" b="1" err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</a:t>
            </a:r>
            <a:r>
              <a:rPr lang="en-US" sz="6000" b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Up:</a:t>
            </a:r>
            <a:endParaRPr lang="en-DE" sz="6000" b="1">
              <a:solidFill>
                <a:srgbClr val="34629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88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BDBB8-1292-583D-A846-7273D606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Notable supply chain incidents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2FE49-940B-0DC5-4B4E-A9A4D9917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NotPetya</a:t>
            </a:r>
            <a:r>
              <a:rPr lang="en-US" dirty="0"/>
              <a:t> 2018</a:t>
            </a:r>
          </a:p>
          <a:p>
            <a:r>
              <a:rPr lang="en-US" dirty="0"/>
              <a:t>SolarWinds 2020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FEF1A6-1BC8-3138-A467-6C4C41F58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339" y="3164450"/>
            <a:ext cx="9118232" cy="3012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FCA073-B6AE-7C57-650B-83276D5C6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223" y="1543979"/>
            <a:ext cx="6062840" cy="40851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145A8C4-9E24-06A6-20F8-DEE016C9009E}"/>
              </a:ext>
            </a:extLst>
          </p:cNvPr>
          <p:cNvGrpSpPr/>
          <p:nvPr/>
        </p:nvGrpSpPr>
        <p:grpSpPr>
          <a:xfrm>
            <a:off x="795997" y="1580342"/>
            <a:ext cx="10912942" cy="4026827"/>
            <a:chOff x="247357" y="1825625"/>
            <a:chExt cx="10912942" cy="402682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13DC216-D3AB-79FE-EB43-9B1C296331B7}"/>
                </a:ext>
              </a:extLst>
            </p:cNvPr>
            <p:cNvSpPr/>
            <p:nvPr/>
          </p:nvSpPr>
          <p:spPr>
            <a:xfrm>
              <a:off x="247357" y="2630330"/>
              <a:ext cx="3757246" cy="656762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7655613-2BBE-A9EB-3ED7-A11B56C562B3}"/>
                </a:ext>
              </a:extLst>
            </p:cNvPr>
            <p:cNvSpPr/>
            <p:nvPr/>
          </p:nvSpPr>
          <p:spPr>
            <a:xfrm>
              <a:off x="5203022" y="1825625"/>
              <a:ext cx="5957277" cy="4026827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95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C7A94C-491A-96A7-242C-D64B379B9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Why is this relevant to us?</a:t>
            </a:r>
          </a:p>
        </p:txBody>
      </p:sp>
      <p:pic>
        <p:nvPicPr>
          <p:cNvPr id="1028" name="Picture 4" descr="Visible Confusion Meme Generator - Imgflip">
            <a:extLst>
              <a:ext uri="{FF2B5EF4-FFF2-40B4-BE49-F238E27FC236}">
                <a16:creationId xmlns:a16="http://schemas.microsoft.com/office/drawing/2014/main" id="{1780B2A5-A86A-E40B-7FDB-41C6ED6020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81"/>
          <a:stretch>
            <a:fillRect/>
          </a:stretch>
        </p:blipFill>
        <p:spPr bwMode="auto">
          <a:xfrm>
            <a:off x="1620519" y="1733096"/>
            <a:ext cx="9013371" cy="372971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2042343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34A28-36BB-54A2-55CF-752498A6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are high risk and being targeted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B3BE7-A5F5-D938-7FE1-A9E679DD5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role makes us targeted </a:t>
            </a:r>
          </a:p>
          <a:p>
            <a:r>
              <a:rPr lang="en-US" dirty="0"/>
              <a:t>Most times we have access to sensitive content</a:t>
            </a:r>
          </a:p>
          <a:p>
            <a:r>
              <a:rPr lang="en-US" dirty="0"/>
              <a:t>We usually want or require local admin access</a:t>
            </a:r>
          </a:p>
          <a:p>
            <a:r>
              <a:rPr lang="en-US" dirty="0"/>
              <a:t>We want cool tools (</a:t>
            </a:r>
            <a:r>
              <a:rPr lang="en-US" i="1" dirty="0"/>
              <a:t>and aren’t afraid to install them</a:t>
            </a:r>
            <a:r>
              <a:rPr lang="en-US" dirty="0"/>
              <a:t>)</a:t>
            </a:r>
          </a:p>
          <a:p>
            <a:r>
              <a:rPr lang="en-US" dirty="0"/>
              <a:t>Our security is systematically treated as unimportant.</a:t>
            </a:r>
          </a:p>
        </p:txBody>
      </p:sp>
      <p:pic>
        <p:nvPicPr>
          <p:cNvPr id="1026" name="Picture 2" descr="Scope Vector Icon 20468521 Vector Art at Vecteezy">
            <a:extLst>
              <a:ext uri="{FF2B5EF4-FFF2-40B4-BE49-F238E27FC236}">
                <a16:creationId xmlns:a16="http://schemas.microsoft.com/office/drawing/2014/main" id="{3C4461E0-8C41-4F97-A467-3FE9735CD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799" y="1386038"/>
            <a:ext cx="1025893" cy="1025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57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3FB460-1411-720F-DFD3-09174EE5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security is systematically treated as unimportant.</a:t>
            </a:r>
          </a:p>
        </p:txBody>
      </p:sp>
    </p:spTree>
    <p:extLst>
      <p:ext uri="{BB962C8B-B14F-4D97-AF65-F5344CB8AC3E}">
        <p14:creationId xmlns:p14="http://schemas.microsoft.com/office/powerpoint/2010/main" val="3956850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AC1DD-654B-0D2A-B393-B13F83B88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Isn’t that right?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442685-1720-6CA2-3156-F9C7273A8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813" y="1938338"/>
            <a:ext cx="8334375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7721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9685127-D36A-EA35-359D-62B90271D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That’s also serious enough to make the news.</a:t>
            </a:r>
          </a:p>
          <a:p>
            <a:r>
              <a:rPr lang="en-US" dirty="0" err="1"/>
              <a:t>Solarwinds</a:t>
            </a:r>
            <a:r>
              <a:rPr lang="en-US" dirty="0"/>
              <a:t> attack was carried out by hacking the CI/CD tool which was producing the </a:t>
            </a:r>
            <a:r>
              <a:rPr lang="en-US" dirty="0" err="1"/>
              <a:t>installerts</a:t>
            </a:r>
            <a:r>
              <a:rPr lang="en-US"/>
              <a:t>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9C0C4C-BFD8-896A-57CA-888DA6FD5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tool supply chain risk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921788-58AA-79EA-E316-B8917CB72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35914"/>
            <a:ext cx="9166796" cy="46043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BBE77E-D681-D5F8-F026-AFAD656FF4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301"/>
          <a:stretch/>
        </p:blipFill>
        <p:spPr>
          <a:xfrm>
            <a:off x="1529638" y="1762347"/>
            <a:ext cx="9132724" cy="4354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B06874-3A3B-B8C9-359D-CC8B9A982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7004" y="2194303"/>
            <a:ext cx="10042980" cy="34875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DD0B20-B2AD-4900-7727-411D9EBC7F0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6355" b="6330"/>
          <a:stretch/>
        </p:blipFill>
        <p:spPr>
          <a:xfrm>
            <a:off x="2854961" y="2194303"/>
            <a:ext cx="8707065" cy="44251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645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69641-4543-0D2A-1682-981E4D8C0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It’s not all bad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74DD91-B4A1-9799-C2E2-52AE0AE1E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0874" y="1825625"/>
            <a:ext cx="6470251" cy="4351338"/>
          </a:xfrm>
        </p:spPr>
      </p:pic>
    </p:spTree>
    <p:extLst>
      <p:ext uri="{BB962C8B-B14F-4D97-AF65-F5344CB8AC3E}">
        <p14:creationId xmlns:p14="http://schemas.microsoft.com/office/powerpoint/2010/main" val="2854919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3CA8-4BF1-28BF-3C45-04B0EAD45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This is where this session comes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08158-802E-EEEA-5835-70E432065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shouldn’t be part of the problem</a:t>
            </a:r>
          </a:p>
          <a:p>
            <a:r>
              <a:rPr lang="en-US" dirty="0"/>
              <a:t>Security doesn’t have to suck (</a:t>
            </a:r>
            <a:r>
              <a:rPr lang="en-US" i="1" dirty="0"/>
              <a:t>the joy out of our lives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We are creative people, right?</a:t>
            </a:r>
          </a:p>
          <a:p>
            <a:endParaRPr lang="en-US" dirty="0"/>
          </a:p>
          <a:p>
            <a:r>
              <a:rPr lang="en-US" dirty="0"/>
              <a:t>Let’s help fix the problem! </a:t>
            </a:r>
          </a:p>
        </p:txBody>
      </p:sp>
    </p:spTree>
    <p:extLst>
      <p:ext uri="{BB962C8B-B14F-4D97-AF65-F5344CB8AC3E}">
        <p14:creationId xmlns:p14="http://schemas.microsoft.com/office/powerpoint/2010/main" val="1776496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10E7B-6D8E-0FC4-8A6F-9345B3F46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23E6-EB83-0334-EB5D-622CAFB267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Curated list of trusted &amp; validated extensions</a:t>
            </a:r>
          </a:p>
          <a:p>
            <a:r>
              <a:rPr lang="en-US" dirty="0"/>
              <a:t>Vetting of extensions, security scanning, etc.</a:t>
            </a:r>
          </a:p>
          <a:p>
            <a:r>
              <a:rPr lang="en-US" dirty="0"/>
              <a:t>Self-service installation</a:t>
            </a:r>
          </a:p>
          <a:p>
            <a:r>
              <a:rPr lang="en-US" dirty="0"/>
              <a:t>Integrate with existing management capabilities</a:t>
            </a:r>
          </a:p>
          <a:p>
            <a:r>
              <a:rPr lang="en-US" dirty="0"/>
              <a:t>Better security through DevOps</a:t>
            </a:r>
          </a:p>
        </p:txBody>
      </p:sp>
    </p:spTree>
    <p:extLst>
      <p:ext uri="{BB962C8B-B14F-4D97-AF65-F5344CB8AC3E}">
        <p14:creationId xmlns:p14="http://schemas.microsoft.com/office/powerpoint/2010/main" val="3708757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A775E-F87E-B87C-A66F-5B79E80C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can we </a:t>
            </a:r>
            <a:r>
              <a:rPr lang="en-US" dirty="0"/>
              <a:t>start?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814A4-403E-4AD5-B54B-A41372203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660259" cy="763463"/>
          </a:xfrm>
        </p:spPr>
        <p:txBody>
          <a:bodyPr>
            <a:normAutofit/>
          </a:bodyPr>
          <a:lstStyle/>
          <a:p>
            <a:r>
              <a:rPr lang="en-US" dirty="0"/>
              <a:t>Software and patches usually done with?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2E26C77-1A26-DE2D-25C8-751AE408FC7F}"/>
              </a:ext>
            </a:extLst>
          </p:cNvPr>
          <p:cNvSpPr txBox="1">
            <a:spLocks/>
          </p:cNvSpPr>
          <p:nvPr/>
        </p:nvSpPr>
        <p:spPr>
          <a:xfrm>
            <a:off x="8910262" y="1825624"/>
            <a:ext cx="1760306" cy="76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Intune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DAB76FC-3008-85E6-8987-DE57CEC2CE62}"/>
              </a:ext>
            </a:extLst>
          </p:cNvPr>
          <p:cNvSpPr txBox="1">
            <a:spLocks/>
          </p:cNvSpPr>
          <p:nvPr/>
        </p:nvSpPr>
        <p:spPr>
          <a:xfrm>
            <a:off x="836489" y="2512278"/>
            <a:ext cx="6699605" cy="76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How is that usually gets done?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5EC976-79EB-CFD2-523D-FF429A9D6395}"/>
              </a:ext>
            </a:extLst>
          </p:cNvPr>
          <p:cNvSpPr txBox="1">
            <a:spLocks/>
          </p:cNvSpPr>
          <p:nvPr/>
        </p:nvSpPr>
        <p:spPr>
          <a:xfrm>
            <a:off x="7241995" y="2512277"/>
            <a:ext cx="3556143" cy="76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Automation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01D9211-1F92-1F7B-97AE-3B410C94AC45}"/>
              </a:ext>
            </a:extLst>
          </p:cNvPr>
          <p:cNvSpPr txBox="1">
            <a:spLocks/>
          </p:cNvSpPr>
          <p:nvPr/>
        </p:nvSpPr>
        <p:spPr>
          <a:xfrm>
            <a:off x="836488" y="3275740"/>
            <a:ext cx="5769795" cy="76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we good at?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9488077-F052-F3B0-463D-A4FC01FF2C2E}"/>
              </a:ext>
            </a:extLst>
          </p:cNvPr>
          <p:cNvSpPr txBox="1">
            <a:spLocks/>
          </p:cNvSpPr>
          <p:nvPr/>
        </p:nvSpPr>
        <p:spPr>
          <a:xfrm>
            <a:off x="6606283" y="3275739"/>
            <a:ext cx="3556143" cy="763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Both</a:t>
            </a:r>
          </a:p>
        </p:txBody>
      </p:sp>
    </p:spTree>
    <p:extLst>
      <p:ext uri="{BB962C8B-B14F-4D97-AF65-F5344CB8AC3E}">
        <p14:creationId xmlns:p14="http://schemas.microsoft.com/office/powerpoint/2010/main" val="314303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82643D59-896E-68AE-5BCA-3F8558F198E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3</a:t>
            </a:r>
            <a:endParaRPr lang="en-GB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 advTm="1000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Intune? </a:t>
            </a:r>
            <a:endParaRPr lang="en-GB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951502A0-0DB7-4DE1-6FD8-134B23D049B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prstClr val="black"/>
                </a:solidFill>
              </a:rPr>
              <a:t>Request new extensions?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Download the extension</a:t>
            </a:r>
            <a:r>
              <a:rPr kumimoji="0" lang="en-US" sz="360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package(s)</a:t>
            </a:r>
            <a:endParaRPr kumimoji="0" lang="en-US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Store</a:t>
            </a:r>
            <a:r>
              <a:rPr kumimoji="0" lang="en-US" sz="3600" b="0" i="0" u="none" strike="noStrike" kern="1200" cap="none" spc="0" normalizeH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them somewhere.. A blob maybe?</a:t>
            </a: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8B4A38-E43D-6573-B75F-05568EA456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57048" y="1957896"/>
            <a:ext cx="6477904" cy="4086795"/>
          </a:xfrm>
        </p:spPr>
      </p:pic>
    </p:spTree>
    <p:extLst>
      <p:ext uri="{BB962C8B-B14F-4D97-AF65-F5344CB8AC3E}">
        <p14:creationId xmlns:p14="http://schemas.microsoft.com/office/powerpoint/2010/main" val="4142908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6101D8-84D7-C0DA-390C-2A851E70E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48685F-999E-6901-9530-4CCD8D23A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err="1"/>
              <a:t>Getting</a:t>
            </a:r>
            <a:r>
              <a:rPr lang="fr-FR"/>
              <a:t> packages </a:t>
            </a:r>
            <a:r>
              <a:rPr lang="fr-FR" err="1"/>
              <a:t>from</a:t>
            </a:r>
            <a:r>
              <a:rPr lang="fr-FR"/>
              <a:t> A to B!</a:t>
            </a:r>
            <a:endParaRPr lang="en-GB"/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D3E5F41A-6191-8E74-8523-8B476F595D7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Downloading extensions - Does the store even have an API?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Integrity of my extension packages?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Security? – We don’t want no viruses..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Hey David… Where do you want your extensions?</a:t>
            </a: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" name="Picture 8" descr="A group of people looking at a computer screen&#10;&#10;AI-generated content may be incorrect.">
            <a:extLst>
              <a:ext uri="{FF2B5EF4-FFF2-40B4-BE49-F238E27FC236}">
                <a16:creationId xmlns:a16="http://schemas.microsoft.com/office/drawing/2014/main" id="{FBDEB9D3-95C2-869A-38DD-B0EF6B9F36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048" y="1891856"/>
            <a:ext cx="6477904" cy="4318603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479E2EAC-1429-1F05-72D8-B1679088282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Intune?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39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uiExpand="1" build="p"/>
      <p:bldP spid="10" grpId="1" uiExpand="1" build="allAtOnce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The GitHub stuff!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93D22-E2D1-1059-4291-A66308A1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Good </a:t>
            </a:r>
            <a:r>
              <a:rPr lang="en-US" err="1"/>
              <a:t>DevEx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6C204-9D29-63A3-1779-A604B921A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Bundle of extensions</a:t>
            </a:r>
          </a:p>
          <a:p>
            <a:r>
              <a:rPr lang="en-US"/>
              <a:t>Pull instead of push</a:t>
            </a:r>
          </a:p>
          <a:p>
            <a:r>
              <a:rPr lang="en-US"/>
              <a:t>Self-service</a:t>
            </a:r>
          </a:p>
        </p:txBody>
      </p:sp>
    </p:spTree>
    <p:extLst>
      <p:ext uri="{BB962C8B-B14F-4D97-AF65-F5344CB8AC3E}">
        <p14:creationId xmlns:p14="http://schemas.microsoft.com/office/powerpoint/2010/main" val="1928026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6D6CF-21DA-FCF4-BB8A-A2AEDC0D7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E12AA6-B201-319E-EA67-E5FAB1EE2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6BC580-CE5C-7A63-09E9-D630375EB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Intune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A7EFFBA6-FB28-6D1B-7545-43DB3E7D4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2482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D8C5F3-A8C4-C568-6D0E-A81879401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0CDB2-F18B-00D2-90ED-C01F5BEF0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Still not in place…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4B749-5BDD-40E9-B52C-295DFF597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Bundle </a:t>
            </a:r>
            <a:r>
              <a:rPr lang="en-US"/>
              <a:t>of extensions</a:t>
            </a:r>
          </a:p>
          <a:p>
            <a:r>
              <a:rPr lang="en-US" dirty="0"/>
              <a:t>Some security stuff in GitHub</a:t>
            </a:r>
          </a:p>
          <a:p>
            <a:pPr lvl="1"/>
            <a:r>
              <a:rPr lang="en-US" dirty="0"/>
              <a:t>(And caching.. Caching is good)</a:t>
            </a:r>
          </a:p>
          <a:p>
            <a:r>
              <a:rPr lang="en-US" sz="3200" dirty="0"/>
              <a:t>Blob setup bicep.. Setting up Blobs are strangely hard 😂</a:t>
            </a:r>
          </a:p>
          <a:p>
            <a:r>
              <a:rPr lang="en-US" sz="3200" dirty="0"/>
              <a:t>Better way to request extensions.</a:t>
            </a:r>
          </a:p>
        </p:txBody>
      </p:sp>
    </p:spTree>
    <p:extLst>
      <p:ext uri="{BB962C8B-B14F-4D97-AF65-F5344CB8AC3E}">
        <p14:creationId xmlns:p14="http://schemas.microsoft.com/office/powerpoint/2010/main" val="1496584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12733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latin typeface="Stencil" panose="040409050D0802020404" pitchFamily="82" charset="0"/>
              </a:rPr>
              <a:t>1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3153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>
                <a:latin typeface="Segoe UI" panose="020B0502040204020203" pitchFamily="34" charset="0"/>
                <a:cs typeface="Segoe UI" panose="020B0502040204020203" pitchFamily="34" charset="0"/>
              </a:rPr>
              <a:t>David Sass &amp; Björn Sundling</a:t>
            </a:r>
            <a:endParaRPr lang="en-GB" b="1" i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0E2348EB-2258-5792-670F-322202E63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666707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US" sz="6000" b="1">
                <a:solidFill>
                  <a:srgbClr val="346296"/>
                </a:solidFill>
                <a:latin typeface="+mn-lt"/>
              </a:rPr>
              <a:t>VS Code Extension Deployment with Intune </a:t>
            </a:r>
            <a:endParaRPr lang="en-DE" sz="6000" b="1">
              <a:solidFill>
                <a:srgbClr val="34629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381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9061" y="630961"/>
            <a:ext cx="9733280" cy="1325563"/>
          </a:xfrm>
        </p:spPr>
        <p:txBody>
          <a:bodyPr/>
          <a:lstStyle/>
          <a:p>
            <a:pPr rtl="0" eaLnBrk="1" latinLnBrk="0" hangingPunct="1"/>
            <a:r>
              <a:rPr lang="fr-FR" sz="4000" b="1" kern="120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Many thanks to our sponsors:</a:t>
            </a:r>
            <a:endParaRPr lang="en-DE"/>
          </a:p>
        </p:txBody>
      </p:sp>
      <p:pic>
        <p:nvPicPr>
          <p:cNvPr id="1026" name="Picture 2" descr="Une image contenant texte, Police, capture d’écran, logo&#10;&#10;Le contenu généré par l’IA peut être incorrect.">
            <a:extLst>
              <a:ext uri="{FF2B5EF4-FFF2-40B4-BE49-F238E27FC236}">
                <a16:creationId xmlns:a16="http://schemas.microsoft.com/office/drawing/2014/main" id="{91539E24-C57E-1A1F-3FB6-CAF65CB33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0451" y="1664463"/>
            <a:ext cx="7131097" cy="3755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5A51F609-5888-C69E-7065-4876CF367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64" y="210232"/>
            <a:ext cx="3218768" cy="3218768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26286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/>
              <a:t>&lt;- Likes DevOps</a:t>
            </a:r>
          </a:p>
          <a:p>
            <a:pPr marL="0" indent="0">
              <a:buNone/>
            </a:pPr>
            <a:r>
              <a:rPr lang="en-US" sz="2000"/>
              <a:t>&lt;- Likes fishing. The boat version, not the stealing password version..</a:t>
            </a:r>
          </a:p>
          <a:p>
            <a:pPr marL="0" indent="0">
              <a:buNone/>
            </a:pPr>
            <a:r>
              <a:rPr lang="en-US" sz="2000"/>
              <a:t>&lt;- Consultant @ Knowledge factory, Advania.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3F84C9-7486-D81C-EDE7-12CE856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2" y="324852"/>
            <a:ext cx="6322147" cy="1325563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&lt;- Björn David -&gt;</a:t>
            </a:r>
            <a:endParaRPr lang="en-DE" sz="6600">
              <a:solidFill>
                <a:srgbClr val="346296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3" name="Picture 2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1AF1B934-BEBB-2AEB-4C7B-7CA11A9FE1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232" y="210232"/>
            <a:ext cx="3218768" cy="3218768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FA66A1F-A734-D250-48F6-DB352FCA1F01}"/>
              </a:ext>
            </a:extLst>
          </p:cNvPr>
          <p:cNvSpPr txBox="1">
            <a:spLocks/>
          </p:cNvSpPr>
          <p:nvPr/>
        </p:nvSpPr>
        <p:spPr>
          <a:xfrm>
            <a:off x="5992009" y="1852863"/>
            <a:ext cx="2732677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/>
              <a:t>Likes Intune -&gt;</a:t>
            </a:r>
          </a:p>
          <a:p>
            <a:pPr marL="0" indent="0" algn="r">
              <a:buNone/>
            </a:pPr>
            <a:r>
              <a:rPr lang="en-US" sz="2000"/>
              <a:t>Likes camping. The tent version, not the game version.. -&gt; </a:t>
            </a:r>
          </a:p>
          <a:p>
            <a:pPr marL="0" indent="0" algn="r">
              <a:buNone/>
            </a:pPr>
            <a:r>
              <a:rPr lang="en-US" sz="2000"/>
              <a:t>Security Domain Architect @ switch.ch -&gt;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91FBFA-4472-F6A3-2169-850189936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Why this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3D26-7A5D-1A46-BED5-5845BF0BA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Supply chain risk</a:t>
            </a:r>
          </a:p>
          <a:p>
            <a:pPr lvl="0"/>
            <a:r>
              <a:rPr lang="en-US" dirty="0"/>
              <a:t>Dev &amp; </a:t>
            </a:r>
            <a:r>
              <a:rPr lang="en-US" dirty="0" err="1"/>
              <a:t>SysAdmin</a:t>
            </a:r>
            <a:r>
              <a:rPr lang="en-US" dirty="0"/>
              <a:t> folks are high risk and targeted</a:t>
            </a:r>
          </a:p>
          <a:p>
            <a:pPr lvl="0"/>
            <a:r>
              <a:rPr lang="en-US" dirty="0"/>
              <a:t>Security over Dev experience</a:t>
            </a:r>
          </a:p>
          <a:p>
            <a:pPr lvl="0"/>
            <a:r>
              <a:rPr lang="en-US" dirty="0"/>
              <a:t>Dev tool supply chain risk</a:t>
            </a:r>
          </a:p>
          <a:p>
            <a:pPr lvl="0"/>
            <a:r>
              <a:rPr lang="en-US" dirty="0"/>
              <a:t>Dev experience is still important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6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BB00F-7B65-EFEF-470C-C9679532A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0BF3C-B5D1-78AD-E12C-759A7719B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Supply chain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96BEF-0F51-9B17-D2E7-A32932F51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Supply chain risk is when a supplier of yours or a supplier of your supplier gets hacked and through their compromise your business gets compromised too.</a:t>
            </a:r>
          </a:p>
          <a:p>
            <a:r>
              <a:rPr lang="en-US" dirty="0"/>
              <a:t>It’s bad when it happens to your supply chain.</a:t>
            </a:r>
          </a:p>
          <a:p>
            <a:r>
              <a:rPr lang="en-US" dirty="0"/>
              <a:t>It’s worse when you are that supplier which gets hacked first.</a:t>
            </a:r>
          </a:p>
          <a:p>
            <a:r>
              <a:rPr lang="en-US" dirty="0"/>
              <a:t>This usually gets you on the news.</a:t>
            </a:r>
          </a:p>
        </p:txBody>
      </p:sp>
    </p:spTree>
    <p:extLst>
      <p:ext uri="{BB962C8B-B14F-4D97-AF65-F5344CB8AC3E}">
        <p14:creationId xmlns:p14="http://schemas.microsoft.com/office/powerpoint/2010/main" val="321403596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910B4CA76F661498C662C4D69800553" ma:contentTypeVersion="13" ma:contentTypeDescription="Create a new document." ma:contentTypeScope="" ma:versionID="8e04fcd09f7a7dfd06ff4a6ceabf43dc">
  <xsd:schema xmlns:xsd="http://www.w3.org/2001/XMLSchema" xmlns:xs="http://www.w3.org/2001/XMLSchema" xmlns:p="http://schemas.microsoft.com/office/2006/metadata/properties" xmlns:ns2="58c243a5-121d-4837-b81c-114e1b569ece" xmlns:ns3="77f18391-c91f-4725-9130-63caf76c1806" targetNamespace="http://schemas.microsoft.com/office/2006/metadata/properties" ma:root="true" ma:fieldsID="665b7cb087352da028993c4fb985284c" ns2:_="" ns3:_="">
    <xsd:import namespace="58c243a5-121d-4837-b81c-114e1b569ece"/>
    <xsd:import namespace="77f18391-c91f-4725-9130-63caf76c18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c243a5-121d-4837-b81c-114e1b569e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f18391-c91f-4725-9130-63caf76c1806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7308bfb8-9000-4349-8794-c2de05f0bbcb}" ma:internalName="TaxCatchAll" ma:showField="CatchAllData" ma:web="77f18391-c91f-4725-9130-63caf76c18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8c243a5-121d-4837-b81c-114e1b569ece">
      <Terms xmlns="http://schemas.microsoft.com/office/infopath/2007/PartnerControls"/>
    </lcf76f155ced4ddcb4097134ff3c332f>
    <TaxCatchAll xmlns="77f18391-c91f-4725-9130-63caf76c1806" xsi:nil="true"/>
  </documentManagement>
</p:properties>
</file>

<file path=customXml/itemProps1.xml><?xml version="1.0" encoding="utf-8"?>
<ds:datastoreItem xmlns:ds="http://schemas.openxmlformats.org/officeDocument/2006/customXml" ds:itemID="{79243F5F-D51B-403B-A401-EA162F276226}">
  <ds:schemaRefs>
    <ds:schemaRef ds:uri="58c243a5-121d-4837-b81c-114e1b569ece"/>
    <ds:schemaRef ds:uri="77f18391-c91f-4725-9130-63caf76c180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7D9B22B-F436-4FE5-B6C0-65AB2260F5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9C06E3-346E-408E-B352-32E922A070CE}">
  <ds:schemaRefs>
    <ds:schemaRef ds:uri="2347cc20-e10c-452d-848a-c18e83138525"/>
    <ds:schemaRef ds:uri="58c243a5-121d-4837-b81c-114e1b569ece"/>
    <ds:schemaRef ds:uri="77f18391-c91f-4725-9130-63caf76c1806"/>
    <ds:schemaRef ds:uri="85c0ce47-fe9c-4809-bf88-519c39a738e6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60c5a43-194c-4e1e-b95b-f38b7fcd5e74}" enabled="1" method="Privileged" siteId="{70d22a8d-923a-445e-82d4-32329da2174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540</Words>
  <Application>Microsoft Office PowerPoint</Application>
  <PresentationFormat>Widescreen</PresentationFormat>
  <Paragraphs>105</Paragraphs>
  <Slides>26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Segoe UI</vt:lpstr>
      <vt:lpstr>Segoe UI Light</vt:lpstr>
      <vt:lpstr>Stencil</vt:lpstr>
      <vt:lpstr>Wingdings</vt:lpstr>
      <vt:lpstr>Title</vt:lpstr>
      <vt:lpstr>Blank</vt:lpstr>
      <vt:lpstr>Speaker's slide</vt:lpstr>
      <vt:lpstr>Content</vt:lpstr>
      <vt:lpstr>Next Up:</vt:lpstr>
      <vt:lpstr>3</vt:lpstr>
      <vt:lpstr>2</vt:lpstr>
      <vt:lpstr>1</vt:lpstr>
      <vt:lpstr>VS Code Extension Deployment with Intune </vt:lpstr>
      <vt:lpstr>Many thanks to our sponsors:</vt:lpstr>
      <vt:lpstr>&lt;- Björn David -&gt;</vt:lpstr>
      <vt:lpstr>Why this session</vt:lpstr>
      <vt:lpstr>Supply chain risk</vt:lpstr>
      <vt:lpstr>Notable supply chain incidents</vt:lpstr>
      <vt:lpstr>Why is this relevant to us?</vt:lpstr>
      <vt:lpstr>We are high risk and being targeted</vt:lpstr>
      <vt:lpstr>Our security is systematically treated as unimportant.</vt:lpstr>
      <vt:lpstr>Isn’t that right?</vt:lpstr>
      <vt:lpstr>Dev tool supply chain risk</vt:lpstr>
      <vt:lpstr>It’s not all bad</vt:lpstr>
      <vt:lpstr>This is where this session comes in</vt:lpstr>
      <vt:lpstr>Goal</vt:lpstr>
      <vt:lpstr>Where can we start?</vt:lpstr>
      <vt:lpstr>Intune? </vt:lpstr>
      <vt:lpstr>Getting packages from A to B!</vt:lpstr>
      <vt:lpstr>Demos</vt:lpstr>
      <vt:lpstr>Good DevEx</vt:lpstr>
      <vt:lpstr>Demos</vt:lpstr>
      <vt:lpstr>Still not in place…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2024-03-26T13:08:23Z</dcterms:created>
  <dcterms:modified xsi:type="dcterms:W3CDTF">2025-07-07T21:23:57Z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0x0101006910B4CA76F661498C662C4D69800553</vt:lpwstr>
  </property>
  <property fmtid="{D5CDD505-2E9C-101B-9397-08002B2CF9AE}" pid="3" name="MediaServiceImageTags">
    <vt:lpwstr/>
  </property>
</Properties>
</file>

<file path=docProps/thumbnail.jpeg>
</file>